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3366"/>
    <a:srgbClr val="000099"/>
    <a:srgbClr val="2038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42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6E3E4-E11F-4F67-9155-A21EE5A58BDF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914A2-AFA6-4EA7-815A-DBB3FF42F9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279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6E3E4-E11F-4F67-9155-A21EE5A58BDF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914A2-AFA6-4EA7-815A-DBB3FF42F9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691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6E3E4-E11F-4F67-9155-A21EE5A58BDF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914A2-AFA6-4EA7-815A-DBB3FF42F9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180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6E3E4-E11F-4F67-9155-A21EE5A58BDF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914A2-AFA6-4EA7-815A-DBB3FF42F9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619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6E3E4-E11F-4F67-9155-A21EE5A58BDF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914A2-AFA6-4EA7-815A-DBB3FF42F9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73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6E3E4-E11F-4F67-9155-A21EE5A58BDF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914A2-AFA6-4EA7-815A-DBB3FF42F9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170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6E3E4-E11F-4F67-9155-A21EE5A58BDF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914A2-AFA6-4EA7-815A-DBB3FF42F9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580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6E3E4-E11F-4F67-9155-A21EE5A58BDF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914A2-AFA6-4EA7-815A-DBB3FF42F9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885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6E3E4-E11F-4F67-9155-A21EE5A58BDF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914A2-AFA6-4EA7-815A-DBB3FF42F9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368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6E3E4-E11F-4F67-9155-A21EE5A58BDF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914A2-AFA6-4EA7-815A-DBB3FF42F9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963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6E3E4-E11F-4F67-9155-A21EE5A58BDF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914A2-AFA6-4EA7-815A-DBB3FF42F9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715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6E3E4-E11F-4F67-9155-A21EE5A58BDF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914A2-AFA6-4EA7-815A-DBB3FF42F9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653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q=https://arzamas.academy/likbez/ruslang&amp;sa=D&amp;ust=1593640195257000&amp;usg=AOvVaw261_K5vbcE8WqBYXiEEJQj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04665"/>
            <a:ext cx="8208912" cy="2592287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3600" b="1" i="1" dirty="0">
                <a:solidFill>
                  <a:schemeClr val="bg1"/>
                </a:solidFill>
              </a:rPr>
              <a:t>Приёмы комплексного анализа текста на уроках родного (русского) </a:t>
            </a:r>
            <a:r>
              <a:rPr lang="ru-RU" sz="3600" b="1" i="1" dirty="0" smtClean="0">
                <a:solidFill>
                  <a:schemeClr val="bg1"/>
                </a:solidFill>
              </a:rPr>
              <a:t>языка</a:t>
            </a:r>
            <a:endParaRPr lang="ru-RU" sz="3600" b="1" i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3789040"/>
            <a:ext cx="2952328" cy="1849760"/>
          </a:xfrm>
        </p:spPr>
        <p:txBody>
          <a:bodyPr>
            <a:normAutofit fontScale="55000" lnSpcReduction="20000"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опыта работы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Шуваевой Н.К., учителя русского языка и литературы   МБОУ «ЦО №10»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Богородского г. о.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Московской области</a:t>
            </a:r>
          </a:p>
          <a:p>
            <a:endParaRPr lang="ru-RU" dirty="0"/>
          </a:p>
        </p:txBody>
      </p:sp>
      <p:pic>
        <p:nvPicPr>
          <p:cNvPr id="4" name="Picture 2" descr="http://berniesiegelmd.com/wp-content/uploads/2019/03/writing-poetry-e15540784954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140968"/>
            <a:ext cx="3310868" cy="331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585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67790"/>
            <a:ext cx="8640960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«Нет таких звуков, красок, образов и мыслей, для которых не нашлось бы в нашем языке точного выражения», - писал К. Г. Паустовский.</a:t>
            </a:r>
            <a:endParaRPr lang="ru-RU" i="1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8" y="1052736"/>
            <a:ext cx="4052841" cy="5140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27984" y="1556792"/>
            <a:ext cx="453650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Константин Георгиевич Паустовский родился в Москве. В детстве мечтал о далеких путешествиях, о южных странах, яркой природе. Но прошли годы, и Паустовский нашёл радость во встречах со среднерусскими лесами, озерами, с простыми людьми. Он открывает особую страну Мещеру - местность, расположенную к югу от Москвы, - и показывает красоту её лесов, озёр, болот в таких произведениях, как “Мещерская сторона” и “Повесть о лесах”. По своей манере письма писатель оказался близок к Андерсену: он так же умел увидеть в обыкновенном необычное. В русской прозе он остался певцом природы среднерусской полосы, великолепным знатоком русской речи, неподражаемым мастером слова.</a:t>
            </a:r>
          </a:p>
        </p:txBody>
      </p:sp>
    </p:spTree>
    <p:extLst>
      <p:ext uri="{BB962C8B-B14F-4D97-AF65-F5344CB8AC3E}">
        <p14:creationId xmlns:p14="http://schemas.microsoft.com/office/powerpoint/2010/main" val="3842865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4219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60648"/>
            <a:ext cx="8520947" cy="6390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0417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90226"/>
            <a:ext cx="8496945" cy="6372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6789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48680"/>
            <a:ext cx="8064896" cy="535531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Комплексный анализ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текста</a:t>
            </a:r>
          </a:p>
          <a:p>
            <a:pPr algn="ctr"/>
            <a:endParaRPr lang="ru-RU" i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i="1" dirty="0" err="1" smtClean="0">
                <a:solidFill>
                  <a:srgbClr val="003366"/>
                </a:solidFill>
              </a:rPr>
              <a:t>Мещёра</a:t>
            </a:r>
            <a:r>
              <a:rPr lang="ru-RU" i="1" dirty="0" smtClean="0">
                <a:solidFill>
                  <a:srgbClr val="003366"/>
                </a:solidFill>
              </a:rPr>
              <a:t> </a:t>
            </a:r>
            <a:r>
              <a:rPr lang="ru-RU" i="1" dirty="0">
                <a:solidFill>
                  <a:srgbClr val="003366"/>
                </a:solidFill>
              </a:rPr>
              <a:t>- остаток лесного океана. </a:t>
            </a:r>
            <a:r>
              <a:rPr lang="ru-RU" i="1" dirty="0" smtClean="0">
                <a:solidFill>
                  <a:srgbClr val="003366"/>
                </a:solidFill>
              </a:rPr>
              <a:t>Мещёрские </a:t>
            </a:r>
            <a:r>
              <a:rPr lang="ru-RU" i="1" dirty="0">
                <a:solidFill>
                  <a:srgbClr val="003366"/>
                </a:solidFill>
              </a:rPr>
              <a:t>леса величественны, как кафедральные соборы. По сухим сосновым борам идешь, как по глубокому дорогому ковру, - на километры земля покрыта сухим, мягким </a:t>
            </a:r>
            <a:r>
              <a:rPr lang="ru-RU" i="1" dirty="0" smtClean="0">
                <a:solidFill>
                  <a:srgbClr val="003366"/>
                </a:solidFill>
              </a:rPr>
              <a:t>мхи.</a:t>
            </a:r>
            <a:endParaRPr lang="ru-RU" i="1" dirty="0">
              <a:solidFill>
                <a:srgbClr val="003366"/>
              </a:solidFill>
            </a:endParaRPr>
          </a:p>
          <a:p>
            <a:r>
              <a:rPr lang="ru-RU" i="1" dirty="0">
                <a:solidFill>
                  <a:srgbClr val="003366"/>
                </a:solidFill>
              </a:rPr>
              <a:t>Путь в лесах - это километры тишины, безветрия. Это грибная прель, осторожное </a:t>
            </a:r>
            <a:r>
              <a:rPr lang="ru-RU" i="1" dirty="0" err="1">
                <a:solidFill>
                  <a:srgbClr val="003366"/>
                </a:solidFill>
              </a:rPr>
              <a:t>перепархивание</a:t>
            </a:r>
            <a:r>
              <a:rPr lang="ru-RU" i="1" dirty="0">
                <a:solidFill>
                  <a:srgbClr val="003366"/>
                </a:solidFill>
              </a:rPr>
              <a:t> птиц. Это липкие маслюки, облепленные хвоей, жесткая трава, холодные белые грибы, земляника, лиловые колокольчики на полянах, дрожь осиновых листьев, торжественный свет и, наконец, лесные сумерки, когда из мхов тянет сыростью и в траве горят светляки.</a:t>
            </a:r>
          </a:p>
          <a:p>
            <a:r>
              <a:rPr lang="ru-RU" i="1" dirty="0">
                <a:solidFill>
                  <a:srgbClr val="003366"/>
                </a:solidFill>
              </a:rPr>
              <a:t>Закат тяжело пылает на кронах деревьев, золотит их старинной позолотой. Внизу, у подножия сосен, уже темно и глухо. Бесшумно летают и как будто заглядывают в лицо летучие мыши.</a:t>
            </a:r>
          </a:p>
          <a:p>
            <a:r>
              <a:rPr lang="ru-RU" i="1" dirty="0">
                <a:solidFill>
                  <a:srgbClr val="003366"/>
                </a:solidFill>
              </a:rPr>
              <a:t>Ночь уже стоит над озером и смотрит в его темную воду... На западе ещё тлеет заря, в зарослях волчьих ягод кричит выпь... Листва берез висит не шелохнувшись. Роса стекает по белым стволам. И слышно, как где-то очень далеко - кажется, за краем земли - хрипло кричит старый петух в избе лесника</a:t>
            </a:r>
          </a:p>
          <a:p>
            <a:r>
              <a:rPr lang="ru-RU" i="1" dirty="0">
                <a:solidFill>
                  <a:srgbClr val="003366"/>
                </a:solidFill>
              </a:rPr>
              <a:t>В необыкновенной, никогда не слыханной тишине зарождается рассвет</a:t>
            </a:r>
            <a:r>
              <a:rPr lang="ru-RU" i="1" dirty="0" smtClean="0">
                <a:solidFill>
                  <a:srgbClr val="003366"/>
                </a:solidFill>
              </a:rPr>
              <a:t>.</a:t>
            </a:r>
            <a:endParaRPr lang="ru-RU" i="1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865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План комплексного анализ текста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</a:rPr>
              <a:t>Прочитайте выразительно текст. Озаглавьте.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</a:rPr>
              <a:t>Основная тема текста. Основная идея текста.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</a:rPr>
              <a:t>Назовите </a:t>
            </a:r>
            <a:r>
              <a:rPr lang="ru-RU" sz="1600" i="1" dirty="0" err="1" smtClean="0">
                <a:solidFill>
                  <a:schemeClr val="accent1">
                    <a:lumMod val="75000"/>
                  </a:schemeClr>
                </a:solidFill>
              </a:rPr>
              <a:t>микротемы</a:t>
            </a:r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</a:rPr>
              <a:t> текста.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</a:rPr>
              <a:t>Роль первого предложения в тексте.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</a:rPr>
              <a:t>Назовите средства связи предложений в тексте.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</a:rPr>
              <a:t>Определите тип речи.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</a:rPr>
              <a:t>Определите стиль текста.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</a:rPr>
              <a:t>Объясните лексическое значение слова: </a:t>
            </a:r>
            <a:r>
              <a:rPr lang="ru-RU" sz="1600" i="1" dirty="0" err="1" smtClean="0">
                <a:solidFill>
                  <a:schemeClr val="accent1">
                    <a:lumMod val="75000"/>
                  </a:schemeClr>
                </a:solidFill>
              </a:rPr>
              <a:t>Мещёра</a:t>
            </a:r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</a:rPr>
              <a:t>Какие предложения преобладают, почему?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</a:rPr>
              <a:t>Составьте схемы предложений: 1 вариант - со сравнительным оборотом; 2 вариант - с тире между подлежащим и сказуемым.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</a:rPr>
              <a:t>Произведите синтаксический разбор предложения 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</a:rPr>
              <a:t>Выпишите слова с орфограммой: 1 вариант - Н, НН в прилагательных и причастиях; 2 вариант - НЕ с разными частями речи; 3 вариант - чередующиеся гласные в корне.</a:t>
            </a:r>
          </a:p>
          <a:p>
            <a:pPr marL="0" indent="0">
              <a:buNone/>
            </a:pPr>
            <a:r>
              <a:rPr lang="ru-RU" sz="1600" dirty="0" smtClean="0"/>
              <a:t> </a:t>
            </a:r>
          </a:p>
          <a:p>
            <a:pPr marL="0" indent="0">
              <a:buNone/>
            </a:pPr>
            <a:r>
              <a:rPr lang="ru-RU" sz="1600" dirty="0" smtClean="0"/>
              <a:t> 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094566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850106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</a:rPr>
              <a:t>Заключение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i="1" dirty="0">
                <a:solidFill>
                  <a:srgbClr val="003399"/>
                </a:solidFill>
              </a:rPr>
              <a:t>Читая и анализируя, мы рассмотрели </a:t>
            </a:r>
            <a:r>
              <a:rPr lang="ru-RU" i="1" dirty="0" smtClean="0">
                <a:solidFill>
                  <a:srgbClr val="003399"/>
                </a:solidFill>
              </a:rPr>
              <a:t>текст </a:t>
            </a:r>
            <a:r>
              <a:rPr lang="ru-RU" i="1" dirty="0">
                <a:solidFill>
                  <a:srgbClr val="003399"/>
                </a:solidFill>
              </a:rPr>
              <a:t>как речевое произведение и попытались пройти путем вдумчивого читателя. Мы увидели, что в тексте важно всё: и слово, и звук, и интонация. Важно, как он начинается: оказывается, 1-ое предложение помогает понять, о чем будет текст. Увидели, как велика роль выразительных средств в тексте: они помогают автору ярко выразить свои мысли и чувства. Когда обсуждали, </a:t>
            </a:r>
            <a:r>
              <a:rPr lang="ru-RU" i="1" dirty="0" smtClean="0">
                <a:solidFill>
                  <a:srgbClr val="003399"/>
                </a:solidFill>
              </a:rPr>
              <a:t>было </a:t>
            </a:r>
            <a:r>
              <a:rPr lang="ru-RU" i="1" dirty="0">
                <a:solidFill>
                  <a:srgbClr val="003399"/>
                </a:solidFill>
              </a:rPr>
              <a:t>видно, что </a:t>
            </a:r>
            <a:r>
              <a:rPr lang="ru-RU" i="1" dirty="0" smtClean="0">
                <a:solidFill>
                  <a:srgbClr val="003399"/>
                </a:solidFill>
              </a:rPr>
              <a:t>ребята </a:t>
            </a:r>
            <a:r>
              <a:rPr lang="ru-RU" i="1" dirty="0">
                <a:solidFill>
                  <a:srgbClr val="003399"/>
                </a:solidFill>
              </a:rPr>
              <a:t>понимали прочитанное по-своему. Это значит, что каждый текст неисчерпаем.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i="1" dirty="0" smtClean="0">
                <a:solidFill>
                  <a:srgbClr val="003399"/>
                </a:solidFill>
              </a:rPr>
              <a:t>Домашнее </a:t>
            </a:r>
            <a:r>
              <a:rPr lang="ru-RU" b="1" i="1" dirty="0">
                <a:solidFill>
                  <a:srgbClr val="003399"/>
                </a:solidFill>
              </a:rPr>
              <a:t>задание: </a:t>
            </a:r>
            <a:r>
              <a:rPr lang="ru-RU" i="1" dirty="0">
                <a:solidFill>
                  <a:srgbClr val="003399"/>
                </a:solidFill>
              </a:rPr>
              <a:t>написать пейзажную зарисовку “Мой любимый уголок </a:t>
            </a:r>
            <a:r>
              <a:rPr lang="ru-RU" i="1" dirty="0" smtClean="0">
                <a:solidFill>
                  <a:srgbClr val="003399"/>
                </a:solidFill>
              </a:rPr>
              <a:t>родной природы</a:t>
            </a:r>
            <a:r>
              <a:rPr lang="ru-RU" i="1" dirty="0">
                <a:solidFill>
                  <a:srgbClr val="003399"/>
                </a:solidFill>
              </a:rPr>
              <a:t>” или “В зимнем парке”. Написать стихотворение о любимом уголке </a:t>
            </a:r>
            <a:r>
              <a:rPr lang="ru-RU" i="1" dirty="0" smtClean="0">
                <a:solidFill>
                  <a:srgbClr val="003399"/>
                </a:solidFill>
              </a:rPr>
              <a:t>родной природы</a:t>
            </a:r>
            <a:r>
              <a:rPr lang="ru-RU" i="1" dirty="0">
                <a:solidFill>
                  <a:srgbClr val="003399"/>
                </a:solidFill>
              </a:rPr>
              <a:t>.</a:t>
            </a:r>
          </a:p>
          <a:p>
            <a:pPr marL="0" indent="0">
              <a:buNone/>
            </a:pPr>
            <a:r>
              <a:rPr lang="ru-RU" i="1" dirty="0">
                <a:solidFill>
                  <a:srgbClr val="003399"/>
                </a:solidFill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8618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chemeClr val="bg1"/>
                </a:solidFill>
              </a:rPr>
              <a:t>В программе основного общего образования выделяются следующие блоки</a:t>
            </a:r>
            <a:endParaRPr lang="ru-RU" sz="2400" i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844824"/>
            <a:ext cx="842493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В первом блок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е –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«Язык и культура»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– представлено содержание, изучение которого позволит раскрыть взаимосвязь языка и истории, языка и материальной и духовной культуры русского народа, национально-культурную специфику русского языка. </a:t>
            </a:r>
          </a:p>
          <a:p>
            <a:endParaRPr lang="ru-RU" i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Второй блок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–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«Культура речи»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– ориентирован на формирование у учащихся ответственного и осознанного отношения к использованию русского языка во всех сферах жизни, повышение речевой культуры подрастающего поколения, практическое овладение культурой речи. </a:t>
            </a:r>
          </a:p>
          <a:p>
            <a:endParaRPr lang="ru-RU" i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В третьем блоке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–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«Речь. Речевая деятельность. Текст»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– представлено содержание, направленное на совершенствование видов речевой деятельности в их взаимосвязи и культуры устной и письменной речи, развитие базовых умений и навыков использования языка в жизненно важных для школьников ситуациях общения.</a:t>
            </a:r>
            <a:endParaRPr lang="ru-RU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725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01.infourok.ru/images/doc/64/78901/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632848" cy="572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 rot="10800000" flipV="1">
            <a:off x="660124" y="6269869"/>
            <a:ext cx="57639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hlinkClick r:id="rId3"/>
              </a:rPr>
              <a:t>https://arzamas.academy/likbez/ruslang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6886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mypresentation.ru/documents/486e904e3cb566f479f550ba59c5c958/img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mypresentation.ru/documents/486e904e3cb566f479f550ba59c5c958/img6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mypresentation.ru/documents/486e904e3cb566f479f550ba59c5c958/img6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s://ds03.infourok.ru/uploads/ex/0075/0004a7dc-5e220d13/img0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8" name="Picture 10" descr="https://ds05.infourok.ru/uploads/ex/03d7/0004ab3e-5e53800f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245518"/>
            <a:ext cx="8207697" cy="615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088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chemeClr val="bg1"/>
                </a:solidFill>
              </a:rPr>
              <a:t>Комплексный анализ текста на уроках родного (русского языка)</a:t>
            </a:r>
            <a:endParaRPr lang="ru-RU" sz="2800" i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345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552" y="188640"/>
            <a:ext cx="8220075" cy="779462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Литературный материал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30786"/>
            <a:ext cx="7775575" cy="583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1069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79"/>
            <a:ext cx="7891860" cy="592262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247730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images.myshared.ru/9/907626/slide_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6066"/>
            <a:ext cx="8496944" cy="637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0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352928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30825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677</Words>
  <Application>Microsoft Office PowerPoint</Application>
  <PresentationFormat>Экран (4:3)</PresentationFormat>
  <Paragraphs>42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Приёмы комплексного анализа текста на уроках родного (русского) языка</vt:lpstr>
      <vt:lpstr>В программе основного общего образования выделяются следующие блоки</vt:lpstr>
      <vt:lpstr>Презентация PowerPoint</vt:lpstr>
      <vt:lpstr>Презентация PowerPoint</vt:lpstr>
      <vt:lpstr>Комплексный анализ текста на уроках родного (русского языка)</vt:lpstr>
      <vt:lpstr>Литературный материал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 комплексного анализ текста</vt:lpstr>
      <vt:lpstr>Заключение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Приёмы комплексного анализа текста на уроках родного (русского) языка</dc:title>
  <dc:creator>Надя</dc:creator>
  <cp:lastModifiedBy>Надя</cp:lastModifiedBy>
  <cp:revision>13</cp:revision>
  <dcterms:created xsi:type="dcterms:W3CDTF">2021-11-08T19:47:00Z</dcterms:created>
  <dcterms:modified xsi:type="dcterms:W3CDTF">2021-11-08T22:49:54Z</dcterms:modified>
</cp:coreProperties>
</file>